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352" r:id="rId2"/>
    <p:sldId id="338" r:id="rId3"/>
    <p:sldId id="339" r:id="rId4"/>
    <p:sldId id="340" r:id="rId5"/>
    <p:sldId id="341" r:id="rId6"/>
    <p:sldId id="342" r:id="rId7"/>
    <p:sldId id="343" r:id="rId8"/>
    <p:sldId id="344" r:id="rId9"/>
    <p:sldId id="345" r:id="rId10"/>
    <p:sldId id="346" r:id="rId11"/>
    <p:sldId id="347" r:id="rId12"/>
    <p:sldId id="349" r:id="rId13"/>
    <p:sldId id="351" r:id="rId14"/>
    <p:sldId id="350" r:id="rId15"/>
    <p:sldId id="34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7"/>
    <p:restoredTop sz="94680"/>
  </p:normalViewPr>
  <p:slideViewPr>
    <p:cSldViewPr snapToGrid="0">
      <p:cViewPr varScale="1">
        <p:scale>
          <a:sx n="113" d="100"/>
          <a:sy n="113" d="100"/>
        </p:scale>
        <p:origin x="216" y="2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320B6-5FF8-794C-B438-E67AF49CBF2A}" type="datetimeFigureOut">
              <a:rPr lang="en-US" smtClean="0"/>
              <a:t>6/18/24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107A7F-712C-4F4A-BF50-CBAF48811D59}" type="slidenum">
              <a:rPr lang="en-US" smtClean="0"/>
              <a:t>‹#›</a:t>
            </a:fld>
            <a:endParaRPr lang="en-US"/>
          </a:p>
        </p:txBody>
      </p:sp>
    </p:spTree>
    <p:extLst>
      <p:ext uri="{BB962C8B-B14F-4D97-AF65-F5344CB8AC3E}">
        <p14:creationId xmlns:p14="http://schemas.microsoft.com/office/powerpoint/2010/main" val="3863407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B1D63-99C8-364F-81D3-57554F75F81C}" type="slidenum">
              <a:rPr lang="en-US" smtClean="0"/>
              <a:t>1</a:t>
            </a:fld>
            <a:endParaRPr lang="en-US"/>
          </a:p>
        </p:txBody>
      </p:sp>
    </p:spTree>
    <p:extLst>
      <p:ext uri="{BB962C8B-B14F-4D97-AF65-F5344CB8AC3E}">
        <p14:creationId xmlns:p14="http://schemas.microsoft.com/office/powerpoint/2010/main" val="700854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5</a:t>
            </a:fld>
            <a:endParaRPr lang="en-US"/>
          </a:p>
        </p:txBody>
      </p:sp>
    </p:spTree>
    <p:extLst>
      <p:ext uri="{BB962C8B-B14F-4D97-AF65-F5344CB8AC3E}">
        <p14:creationId xmlns:p14="http://schemas.microsoft.com/office/powerpoint/2010/main" val="4108141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that your distribution is a mixture of gaussians</a:t>
            </a:r>
          </a:p>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8</a:t>
            </a:fld>
            <a:endParaRPr lang="en-US"/>
          </a:p>
        </p:txBody>
      </p:sp>
    </p:spTree>
    <p:extLst>
      <p:ext uri="{BB962C8B-B14F-4D97-AF65-F5344CB8AC3E}">
        <p14:creationId xmlns:p14="http://schemas.microsoft.com/office/powerpoint/2010/main" val="3677957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9</a:t>
            </a:fld>
            <a:endParaRPr lang="en-US"/>
          </a:p>
        </p:txBody>
      </p:sp>
    </p:spTree>
    <p:extLst>
      <p:ext uri="{BB962C8B-B14F-4D97-AF65-F5344CB8AC3E}">
        <p14:creationId xmlns:p14="http://schemas.microsoft.com/office/powerpoint/2010/main" val="2777791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what happens when you mix milk with coffee…</a:t>
            </a:r>
          </a:p>
          <a:p>
            <a:endParaRPr lang="en-US" dirty="0"/>
          </a:p>
          <a:p>
            <a:r>
              <a:rPr lang="en-US" dirty="0"/>
              <a:t>In the first instance, you drop some milk into the coffee, and it is all concentrated in one location, and the pattern it makes is very complicated. There are only very limited numbers of ways that the cup of coffee can make this pattern.</a:t>
            </a:r>
          </a:p>
          <a:p>
            <a:endParaRPr lang="en-US" dirty="0"/>
          </a:p>
          <a:p>
            <a:r>
              <a:rPr lang="en-US" dirty="0"/>
              <a:t>Conversely, when you let the coffee sit for a while, the milk will disperse evenly throughout the coffee, and what you are left with is a uniform distribution of milk (and probably a cold cup of coffee).</a:t>
            </a:r>
          </a:p>
          <a:p>
            <a:endParaRPr lang="en-US" dirty="0"/>
          </a:p>
          <a:p>
            <a:r>
              <a:rPr lang="en-US" dirty="0"/>
              <a:t>This process is diffusion.</a:t>
            </a:r>
          </a:p>
        </p:txBody>
      </p:sp>
      <p:sp>
        <p:nvSpPr>
          <p:cNvPr id="4" name="Slide Number Placeholder 3"/>
          <p:cNvSpPr>
            <a:spLocks noGrp="1"/>
          </p:cNvSpPr>
          <p:nvPr>
            <p:ph type="sldNum" sz="quarter" idx="5"/>
          </p:nvPr>
        </p:nvSpPr>
        <p:spPr/>
        <p:txBody>
          <a:bodyPr/>
          <a:lstStyle/>
          <a:p>
            <a:fld id="{E09570AA-56A7-9C41-A123-AA2EDF5A67D8}" type="slidenum">
              <a:rPr lang="en-US" smtClean="0"/>
              <a:t>12</a:t>
            </a:fld>
            <a:endParaRPr lang="en-US"/>
          </a:p>
        </p:txBody>
      </p:sp>
    </p:spTree>
    <p:extLst>
      <p:ext uri="{BB962C8B-B14F-4D97-AF65-F5344CB8AC3E}">
        <p14:creationId xmlns:p14="http://schemas.microsoft.com/office/powerpoint/2010/main" val="4068303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15</a:t>
            </a:fld>
            <a:endParaRPr lang="en-US"/>
          </a:p>
        </p:txBody>
      </p:sp>
    </p:spTree>
    <p:extLst>
      <p:ext uri="{BB962C8B-B14F-4D97-AF65-F5344CB8AC3E}">
        <p14:creationId xmlns:p14="http://schemas.microsoft.com/office/powerpoint/2010/main" val="4131646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8151B-580D-A43C-3C75-0C999591733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3D45CF7-C51D-B866-75C3-3160EF81EB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B6EEFF2-6492-FEC9-AB5D-44A3DCDE833E}"/>
              </a:ext>
            </a:extLst>
          </p:cNvPr>
          <p:cNvSpPr>
            <a:spLocks noGrp="1"/>
          </p:cNvSpPr>
          <p:nvPr>
            <p:ph type="dt" sz="half" idx="10"/>
          </p:nvPr>
        </p:nvSpPr>
        <p:spPr/>
        <p:txBody>
          <a:bodyPr/>
          <a:lstStyle/>
          <a:p>
            <a:fld id="{9CD8F691-4131-2F42-81EF-4AF7E3E25000}" type="datetimeFigureOut">
              <a:rPr lang="en-US" smtClean="0"/>
              <a:t>6/18/24</a:t>
            </a:fld>
            <a:endParaRPr lang="en-US"/>
          </a:p>
        </p:txBody>
      </p:sp>
      <p:sp>
        <p:nvSpPr>
          <p:cNvPr id="5" name="Footer Placeholder 4">
            <a:extLst>
              <a:ext uri="{FF2B5EF4-FFF2-40B4-BE49-F238E27FC236}">
                <a16:creationId xmlns:a16="http://schemas.microsoft.com/office/drawing/2014/main" id="{C9BF0BED-043A-C0CC-F3D2-F1C69E94E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B21877-BA2E-327A-C620-0037888F9EC2}"/>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2888682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3199E-1522-1CEC-1C8B-6A5D276E5B7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097256A-2449-89D1-B82F-48E55D86BE2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50BD184-5041-20EE-D70C-0C3ECA220CDF}"/>
              </a:ext>
            </a:extLst>
          </p:cNvPr>
          <p:cNvSpPr>
            <a:spLocks noGrp="1"/>
          </p:cNvSpPr>
          <p:nvPr>
            <p:ph type="dt" sz="half" idx="10"/>
          </p:nvPr>
        </p:nvSpPr>
        <p:spPr/>
        <p:txBody>
          <a:bodyPr/>
          <a:lstStyle/>
          <a:p>
            <a:fld id="{9CD8F691-4131-2F42-81EF-4AF7E3E25000}" type="datetimeFigureOut">
              <a:rPr lang="en-US" smtClean="0"/>
              <a:t>6/18/24</a:t>
            </a:fld>
            <a:endParaRPr lang="en-US"/>
          </a:p>
        </p:txBody>
      </p:sp>
      <p:sp>
        <p:nvSpPr>
          <p:cNvPr id="5" name="Footer Placeholder 4">
            <a:extLst>
              <a:ext uri="{FF2B5EF4-FFF2-40B4-BE49-F238E27FC236}">
                <a16:creationId xmlns:a16="http://schemas.microsoft.com/office/drawing/2014/main" id="{2CA61BC8-226F-7F89-217C-FA8131D314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145C79-4BF7-6FE1-F512-DA65E2C801AD}"/>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1632707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3E9927-5A05-0203-C89C-72AA0DFF73F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29F2C5A-BA0B-DA0A-9E15-CBCDF4F3DF1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9A6B914-58BA-59AB-68C4-6CA1205BCFA5}"/>
              </a:ext>
            </a:extLst>
          </p:cNvPr>
          <p:cNvSpPr>
            <a:spLocks noGrp="1"/>
          </p:cNvSpPr>
          <p:nvPr>
            <p:ph type="dt" sz="half" idx="10"/>
          </p:nvPr>
        </p:nvSpPr>
        <p:spPr/>
        <p:txBody>
          <a:bodyPr/>
          <a:lstStyle/>
          <a:p>
            <a:fld id="{9CD8F691-4131-2F42-81EF-4AF7E3E25000}" type="datetimeFigureOut">
              <a:rPr lang="en-US" smtClean="0"/>
              <a:t>6/18/24</a:t>
            </a:fld>
            <a:endParaRPr lang="en-US"/>
          </a:p>
        </p:txBody>
      </p:sp>
      <p:sp>
        <p:nvSpPr>
          <p:cNvPr id="5" name="Footer Placeholder 4">
            <a:extLst>
              <a:ext uri="{FF2B5EF4-FFF2-40B4-BE49-F238E27FC236}">
                <a16:creationId xmlns:a16="http://schemas.microsoft.com/office/drawing/2014/main" id="{E70515C1-91B7-811F-D2CE-7EDACE806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A52001-4617-7CFF-2154-7A4EF2429F0A}"/>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2004950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4511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962655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6059-5966-3F5F-84FA-6AADE367688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C45AE0A-8978-276E-ED6E-EC949A757D5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31AC51-A0C7-6D69-4417-980CD955EB82}"/>
              </a:ext>
            </a:extLst>
          </p:cNvPr>
          <p:cNvSpPr>
            <a:spLocks noGrp="1"/>
          </p:cNvSpPr>
          <p:nvPr>
            <p:ph type="dt" sz="half" idx="10"/>
          </p:nvPr>
        </p:nvSpPr>
        <p:spPr/>
        <p:txBody>
          <a:bodyPr/>
          <a:lstStyle/>
          <a:p>
            <a:fld id="{9CD8F691-4131-2F42-81EF-4AF7E3E25000}" type="datetimeFigureOut">
              <a:rPr lang="en-US" smtClean="0"/>
              <a:t>6/18/24</a:t>
            </a:fld>
            <a:endParaRPr lang="en-US"/>
          </a:p>
        </p:txBody>
      </p:sp>
      <p:sp>
        <p:nvSpPr>
          <p:cNvPr id="5" name="Footer Placeholder 4">
            <a:extLst>
              <a:ext uri="{FF2B5EF4-FFF2-40B4-BE49-F238E27FC236}">
                <a16:creationId xmlns:a16="http://schemas.microsoft.com/office/drawing/2014/main" id="{154CB94C-EF6E-6313-F652-EED8AEAF76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6290A-8810-2361-0412-5F1F247014B7}"/>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67127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81BBC-E8CE-09F6-8EFC-AA2DC872C9A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8ABA42C-EECB-0CE4-C1F4-E6423C37D8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A8E78D1-2533-573E-193B-882E112430DE}"/>
              </a:ext>
            </a:extLst>
          </p:cNvPr>
          <p:cNvSpPr>
            <a:spLocks noGrp="1"/>
          </p:cNvSpPr>
          <p:nvPr>
            <p:ph type="dt" sz="half" idx="10"/>
          </p:nvPr>
        </p:nvSpPr>
        <p:spPr/>
        <p:txBody>
          <a:bodyPr/>
          <a:lstStyle/>
          <a:p>
            <a:fld id="{9CD8F691-4131-2F42-81EF-4AF7E3E25000}" type="datetimeFigureOut">
              <a:rPr lang="en-US" smtClean="0"/>
              <a:t>6/18/24</a:t>
            </a:fld>
            <a:endParaRPr lang="en-US"/>
          </a:p>
        </p:txBody>
      </p:sp>
      <p:sp>
        <p:nvSpPr>
          <p:cNvPr id="5" name="Footer Placeholder 4">
            <a:extLst>
              <a:ext uri="{FF2B5EF4-FFF2-40B4-BE49-F238E27FC236}">
                <a16:creationId xmlns:a16="http://schemas.microsoft.com/office/drawing/2014/main" id="{388E62E5-9306-8732-2335-5DDC45CE2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862525-F045-3145-BB79-BA6022FD85CE}"/>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3634159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86E92-319E-50B3-6C2C-9A2C0A9551E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DA2C9B3-E2D5-C328-6EA5-7761ADE3514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7DE9D44-8DC8-9D5C-E044-4923A92CAD9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38B37EA-EC8F-641E-C7C2-E690D8888B19}"/>
              </a:ext>
            </a:extLst>
          </p:cNvPr>
          <p:cNvSpPr>
            <a:spLocks noGrp="1"/>
          </p:cNvSpPr>
          <p:nvPr>
            <p:ph type="dt" sz="half" idx="10"/>
          </p:nvPr>
        </p:nvSpPr>
        <p:spPr/>
        <p:txBody>
          <a:bodyPr/>
          <a:lstStyle/>
          <a:p>
            <a:fld id="{9CD8F691-4131-2F42-81EF-4AF7E3E25000}" type="datetimeFigureOut">
              <a:rPr lang="en-US" smtClean="0"/>
              <a:t>6/18/24</a:t>
            </a:fld>
            <a:endParaRPr lang="en-US"/>
          </a:p>
        </p:txBody>
      </p:sp>
      <p:sp>
        <p:nvSpPr>
          <p:cNvPr id="6" name="Footer Placeholder 5">
            <a:extLst>
              <a:ext uri="{FF2B5EF4-FFF2-40B4-BE49-F238E27FC236}">
                <a16:creationId xmlns:a16="http://schemas.microsoft.com/office/drawing/2014/main" id="{E6334349-412A-3D8A-7B32-29AABD3ACA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F6F61C-9BAD-C0AE-2259-C5A8234D68D7}"/>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292671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97726-393A-F617-B4B7-D25776C957C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BB23760-A999-91AE-40F3-9128E23EB2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EB92C09-92E2-5074-405B-3F316B5A026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76D82D2-A3EB-B1D6-F369-F3B55F8581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918BD50-05D0-F41B-0033-9FAF3187947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2846113-AEF3-51E8-FEAF-F9EE9A621E8F}"/>
              </a:ext>
            </a:extLst>
          </p:cNvPr>
          <p:cNvSpPr>
            <a:spLocks noGrp="1"/>
          </p:cNvSpPr>
          <p:nvPr>
            <p:ph type="dt" sz="half" idx="10"/>
          </p:nvPr>
        </p:nvSpPr>
        <p:spPr/>
        <p:txBody>
          <a:bodyPr/>
          <a:lstStyle/>
          <a:p>
            <a:fld id="{9CD8F691-4131-2F42-81EF-4AF7E3E25000}" type="datetimeFigureOut">
              <a:rPr lang="en-US" smtClean="0"/>
              <a:t>6/18/24</a:t>
            </a:fld>
            <a:endParaRPr lang="en-US"/>
          </a:p>
        </p:txBody>
      </p:sp>
      <p:sp>
        <p:nvSpPr>
          <p:cNvPr id="8" name="Footer Placeholder 7">
            <a:extLst>
              <a:ext uri="{FF2B5EF4-FFF2-40B4-BE49-F238E27FC236}">
                <a16:creationId xmlns:a16="http://schemas.microsoft.com/office/drawing/2014/main" id="{48E27FD7-20FF-7AA2-D220-B5D662D2B0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51AE75-499B-0F91-5149-4DDE16949BEB}"/>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2569239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AB72-22BB-39B0-7AAD-6499AB9B6FB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1E7B75F-6CAD-EB7C-368B-6D6CDC890CEB}"/>
              </a:ext>
            </a:extLst>
          </p:cNvPr>
          <p:cNvSpPr>
            <a:spLocks noGrp="1"/>
          </p:cNvSpPr>
          <p:nvPr>
            <p:ph type="dt" sz="half" idx="10"/>
          </p:nvPr>
        </p:nvSpPr>
        <p:spPr/>
        <p:txBody>
          <a:bodyPr/>
          <a:lstStyle/>
          <a:p>
            <a:fld id="{9CD8F691-4131-2F42-81EF-4AF7E3E25000}" type="datetimeFigureOut">
              <a:rPr lang="en-US" smtClean="0"/>
              <a:t>6/18/24</a:t>
            </a:fld>
            <a:endParaRPr lang="en-US"/>
          </a:p>
        </p:txBody>
      </p:sp>
      <p:sp>
        <p:nvSpPr>
          <p:cNvPr id="4" name="Footer Placeholder 3">
            <a:extLst>
              <a:ext uri="{FF2B5EF4-FFF2-40B4-BE49-F238E27FC236}">
                <a16:creationId xmlns:a16="http://schemas.microsoft.com/office/drawing/2014/main" id="{D7B06516-8874-91CC-6333-CAB6C519EB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36FCB6-98F0-2A09-E199-E7EFD3D9554B}"/>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3021274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96CF7A-0606-42CE-CED1-A21BF12FE69E}"/>
              </a:ext>
            </a:extLst>
          </p:cNvPr>
          <p:cNvSpPr>
            <a:spLocks noGrp="1"/>
          </p:cNvSpPr>
          <p:nvPr>
            <p:ph type="dt" sz="half" idx="10"/>
          </p:nvPr>
        </p:nvSpPr>
        <p:spPr/>
        <p:txBody>
          <a:bodyPr/>
          <a:lstStyle/>
          <a:p>
            <a:fld id="{9CD8F691-4131-2F42-81EF-4AF7E3E25000}" type="datetimeFigureOut">
              <a:rPr lang="en-US" smtClean="0"/>
              <a:t>6/18/24</a:t>
            </a:fld>
            <a:endParaRPr lang="en-US"/>
          </a:p>
        </p:txBody>
      </p:sp>
      <p:sp>
        <p:nvSpPr>
          <p:cNvPr id="3" name="Footer Placeholder 2">
            <a:extLst>
              <a:ext uri="{FF2B5EF4-FFF2-40B4-BE49-F238E27FC236}">
                <a16:creationId xmlns:a16="http://schemas.microsoft.com/office/drawing/2014/main" id="{0E5C269A-DB2B-A6CA-6144-4B72EC7CB4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7A70FC-A629-F5F8-51D2-60BF5A1ACEFB}"/>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1290819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CB35D-CDF1-0476-5BCD-572D164DFC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16C6742-FD17-41E8-7A74-1E0A63D55B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FA7CADF-84FB-DB20-BB61-61856224DB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B1D5A8C-43FE-2CA8-7189-E0FD9E21A1B8}"/>
              </a:ext>
            </a:extLst>
          </p:cNvPr>
          <p:cNvSpPr>
            <a:spLocks noGrp="1"/>
          </p:cNvSpPr>
          <p:nvPr>
            <p:ph type="dt" sz="half" idx="10"/>
          </p:nvPr>
        </p:nvSpPr>
        <p:spPr/>
        <p:txBody>
          <a:bodyPr/>
          <a:lstStyle/>
          <a:p>
            <a:fld id="{9CD8F691-4131-2F42-81EF-4AF7E3E25000}" type="datetimeFigureOut">
              <a:rPr lang="en-US" smtClean="0"/>
              <a:t>6/18/24</a:t>
            </a:fld>
            <a:endParaRPr lang="en-US"/>
          </a:p>
        </p:txBody>
      </p:sp>
      <p:sp>
        <p:nvSpPr>
          <p:cNvPr id="6" name="Footer Placeholder 5">
            <a:extLst>
              <a:ext uri="{FF2B5EF4-FFF2-40B4-BE49-F238E27FC236}">
                <a16:creationId xmlns:a16="http://schemas.microsoft.com/office/drawing/2014/main" id="{054D1A45-9053-B373-D5E5-9249D368A3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29E3B9-48DB-536E-3216-2565C5DEE0AA}"/>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750158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80426-A499-8EFC-3DAA-37CDFD0C6E8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9763DC1-4CC2-561C-ED33-EA41C5477E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645F28-3A25-4997-7CF4-053C05E69B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853746-3715-1F24-D2EF-2D96669B2ED8}"/>
              </a:ext>
            </a:extLst>
          </p:cNvPr>
          <p:cNvSpPr>
            <a:spLocks noGrp="1"/>
          </p:cNvSpPr>
          <p:nvPr>
            <p:ph type="dt" sz="half" idx="10"/>
          </p:nvPr>
        </p:nvSpPr>
        <p:spPr/>
        <p:txBody>
          <a:bodyPr/>
          <a:lstStyle/>
          <a:p>
            <a:fld id="{9CD8F691-4131-2F42-81EF-4AF7E3E25000}" type="datetimeFigureOut">
              <a:rPr lang="en-US" smtClean="0"/>
              <a:t>6/18/24</a:t>
            </a:fld>
            <a:endParaRPr lang="en-US"/>
          </a:p>
        </p:txBody>
      </p:sp>
      <p:sp>
        <p:nvSpPr>
          <p:cNvPr id="6" name="Footer Placeholder 5">
            <a:extLst>
              <a:ext uri="{FF2B5EF4-FFF2-40B4-BE49-F238E27FC236}">
                <a16:creationId xmlns:a16="http://schemas.microsoft.com/office/drawing/2014/main" id="{D28479E9-13FB-C58D-D9AC-B80A2586C6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247337-9055-6714-9ACE-56E2966F6D22}"/>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4187900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20EE2B-0027-A403-AB7E-8006F652BB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1C9363E-4911-2775-B8B5-F4D323EF3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7DC3F92-FBC7-BC6C-417D-DEFCEC141B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CD8F691-4131-2F42-81EF-4AF7E3E25000}" type="datetimeFigureOut">
              <a:rPr lang="en-US" smtClean="0"/>
              <a:t>6/18/24</a:t>
            </a:fld>
            <a:endParaRPr lang="en-US"/>
          </a:p>
        </p:txBody>
      </p:sp>
      <p:sp>
        <p:nvSpPr>
          <p:cNvPr id="5" name="Footer Placeholder 4">
            <a:extLst>
              <a:ext uri="{FF2B5EF4-FFF2-40B4-BE49-F238E27FC236}">
                <a16:creationId xmlns:a16="http://schemas.microsoft.com/office/drawing/2014/main" id="{06E48E95-D1A7-BDFB-B1BB-AB37D5950C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649F251-4F34-720B-0555-CBE7BA794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473C24-5108-474A-AD2E-B7A1F38DC727}" type="slidenum">
              <a:rPr lang="en-US" smtClean="0"/>
              <a:t>‹#›</a:t>
            </a:fld>
            <a:endParaRPr lang="en-US"/>
          </a:p>
        </p:txBody>
      </p:sp>
    </p:spTree>
    <p:extLst>
      <p:ext uri="{BB962C8B-B14F-4D97-AF65-F5344CB8AC3E}">
        <p14:creationId xmlns:p14="http://schemas.microsoft.com/office/powerpoint/2010/main" val="4151763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Inspiration from Physics</a:t>
            </a:r>
            <a:endParaRPr lang="en-US" b="0" dirty="0"/>
          </a:p>
        </p:txBody>
      </p:sp>
    </p:spTree>
    <p:extLst>
      <p:ext uri="{BB962C8B-B14F-4D97-AF65-F5344CB8AC3E}">
        <p14:creationId xmlns:p14="http://schemas.microsoft.com/office/powerpoint/2010/main" val="3732821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84786B-2BC2-5A85-D6F2-76BBE7966C38}"/>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FDCFDE19-22B3-19C1-23DA-D02C35EA5E97}"/>
              </a:ext>
            </a:extLst>
          </p:cNvPr>
          <p:cNvSpPr>
            <a:spLocks noGrp="1"/>
          </p:cNvSpPr>
          <p:nvPr>
            <p:ph type="body" sz="quarter" idx="11"/>
          </p:nvPr>
        </p:nvSpPr>
        <p:spPr/>
        <p:txBody>
          <a:bodyPr/>
          <a:lstStyle/>
          <a:p>
            <a:r>
              <a:rPr lang="en-US" dirty="0"/>
              <a:t>Start with a complicated distribution…</a:t>
            </a:r>
          </a:p>
        </p:txBody>
      </p:sp>
      <p:pic>
        <p:nvPicPr>
          <p:cNvPr id="5" name="Picture 4">
            <a:extLst>
              <a:ext uri="{FF2B5EF4-FFF2-40B4-BE49-F238E27FC236}">
                <a16:creationId xmlns:a16="http://schemas.microsoft.com/office/drawing/2014/main" id="{1217FBC9-688F-B50D-A67A-ADF3EA7A8F4D}"/>
              </a:ext>
            </a:extLst>
          </p:cNvPr>
          <p:cNvPicPr>
            <a:picLocks noChangeAspect="1"/>
          </p:cNvPicPr>
          <p:nvPr/>
        </p:nvPicPr>
        <p:blipFill>
          <a:blip r:embed="rId2"/>
          <a:stretch>
            <a:fillRect/>
          </a:stretch>
        </p:blipFill>
        <p:spPr>
          <a:xfrm>
            <a:off x="503659" y="1745437"/>
            <a:ext cx="5272780" cy="3994530"/>
          </a:xfrm>
          <a:prstGeom prst="rect">
            <a:avLst/>
          </a:prstGeom>
        </p:spPr>
      </p:pic>
      <p:pic>
        <p:nvPicPr>
          <p:cNvPr id="6" name="Picture 5">
            <a:extLst>
              <a:ext uri="{FF2B5EF4-FFF2-40B4-BE49-F238E27FC236}">
                <a16:creationId xmlns:a16="http://schemas.microsoft.com/office/drawing/2014/main" id="{08ACA358-1301-1045-F0D8-5F99562FB757}"/>
              </a:ext>
            </a:extLst>
          </p:cNvPr>
          <p:cNvPicPr>
            <a:picLocks noChangeAspect="1"/>
          </p:cNvPicPr>
          <p:nvPr/>
        </p:nvPicPr>
        <p:blipFill>
          <a:blip r:embed="rId3"/>
          <a:stretch>
            <a:fillRect/>
          </a:stretch>
        </p:blipFill>
        <p:spPr>
          <a:xfrm>
            <a:off x="5776439" y="1745437"/>
            <a:ext cx="6311900" cy="1917700"/>
          </a:xfrm>
          <a:prstGeom prst="rect">
            <a:avLst/>
          </a:prstGeom>
        </p:spPr>
      </p:pic>
      <p:pic>
        <p:nvPicPr>
          <p:cNvPr id="7" name="Picture 6">
            <a:extLst>
              <a:ext uri="{FF2B5EF4-FFF2-40B4-BE49-F238E27FC236}">
                <a16:creationId xmlns:a16="http://schemas.microsoft.com/office/drawing/2014/main" id="{F0F74349-BF72-D08E-B140-907B05B5B33B}"/>
              </a:ext>
            </a:extLst>
          </p:cNvPr>
          <p:cNvPicPr>
            <a:picLocks noChangeAspect="1"/>
          </p:cNvPicPr>
          <p:nvPr/>
        </p:nvPicPr>
        <p:blipFill>
          <a:blip r:embed="rId4"/>
          <a:stretch>
            <a:fillRect/>
          </a:stretch>
        </p:blipFill>
        <p:spPr>
          <a:xfrm>
            <a:off x="5776439" y="4008493"/>
            <a:ext cx="6311900" cy="1917700"/>
          </a:xfrm>
          <a:prstGeom prst="rect">
            <a:avLst/>
          </a:prstGeom>
        </p:spPr>
      </p:pic>
    </p:spTree>
    <p:extLst>
      <p:ext uri="{BB962C8B-B14F-4D97-AF65-F5344CB8AC3E}">
        <p14:creationId xmlns:p14="http://schemas.microsoft.com/office/powerpoint/2010/main" val="54335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6A6BA9-61AA-5238-1230-4F82098667B5}"/>
              </a:ext>
            </a:extLst>
          </p:cNvPr>
          <p:cNvSpPr>
            <a:spLocks noGrp="1"/>
          </p:cNvSpPr>
          <p:nvPr>
            <p:ph type="body" sz="quarter" idx="10"/>
          </p:nvPr>
        </p:nvSpPr>
        <p:spPr/>
        <p:txBody>
          <a:bodyPr/>
          <a:lstStyle/>
          <a:p>
            <a:r>
              <a:rPr lang="en-US" dirty="0"/>
              <a:t>Inspiration from Physics</a:t>
            </a:r>
          </a:p>
        </p:txBody>
      </p:sp>
      <p:pic>
        <p:nvPicPr>
          <p:cNvPr id="1026" name="Picture 2">
            <a:extLst>
              <a:ext uri="{FF2B5EF4-FFF2-40B4-BE49-F238E27FC236}">
                <a16:creationId xmlns:a16="http://schemas.microsoft.com/office/drawing/2014/main" id="{53F0D788-1544-936C-AB4E-F9B11442B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547" y="1176583"/>
            <a:ext cx="9056906" cy="489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197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07C3C8-685A-50FF-1A5C-BAB95A73AE9F}"/>
              </a:ext>
            </a:extLst>
          </p:cNvPr>
          <p:cNvSpPr>
            <a:spLocks noGrp="1"/>
          </p:cNvSpPr>
          <p:nvPr>
            <p:ph type="body" sz="quarter" idx="10"/>
          </p:nvPr>
        </p:nvSpPr>
        <p:spPr/>
        <p:txBody>
          <a:bodyPr/>
          <a:lstStyle/>
          <a:p>
            <a:r>
              <a:rPr lang="en-US" dirty="0"/>
              <a:t>Inspiration from Physics</a:t>
            </a:r>
          </a:p>
          <a:p>
            <a:endParaRPr lang="en-US" dirty="0"/>
          </a:p>
        </p:txBody>
      </p:sp>
      <p:sp>
        <p:nvSpPr>
          <p:cNvPr id="3" name="Text Placeholder 2">
            <a:extLst>
              <a:ext uri="{FF2B5EF4-FFF2-40B4-BE49-F238E27FC236}">
                <a16:creationId xmlns:a16="http://schemas.microsoft.com/office/drawing/2014/main" id="{21335D16-7D50-985F-AF5A-40598F57F795}"/>
              </a:ext>
            </a:extLst>
          </p:cNvPr>
          <p:cNvSpPr>
            <a:spLocks noGrp="1"/>
          </p:cNvSpPr>
          <p:nvPr>
            <p:ph type="body" sz="quarter" idx="11"/>
          </p:nvPr>
        </p:nvSpPr>
        <p:spPr/>
        <p:txBody>
          <a:bodyPr/>
          <a:lstStyle/>
          <a:p>
            <a:r>
              <a:rPr lang="en-US" dirty="0"/>
              <a:t>Another example, this time from statistical physics</a:t>
            </a:r>
          </a:p>
        </p:txBody>
      </p:sp>
      <p:pic>
        <p:nvPicPr>
          <p:cNvPr id="5" name="Picture 4">
            <a:extLst>
              <a:ext uri="{FF2B5EF4-FFF2-40B4-BE49-F238E27FC236}">
                <a16:creationId xmlns:a16="http://schemas.microsoft.com/office/drawing/2014/main" id="{E791B600-AC8E-7BF9-7E8B-B3A568BA0EFB}"/>
              </a:ext>
            </a:extLst>
          </p:cNvPr>
          <p:cNvPicPr>
            <a:picLocks noChangeAspect="1"/>
          </p:cNvPicPr>
          <p:nvPr/>
        </p:nvPicPr>
        <p:blipFill>
          <a:blip r:embed="rId3"/>
          <a:stretch>
            <a:fillRect/>
          </a:stretch>
        </p:blipFill>
        <p:spPr>
          <a:xfrm>
            <a:off x="742372" y="2132711"/>
            <a:ext cx="10698573" cy="3367127"/>
          </a:xfrm>
          <a:prstGeom prst="rect">
            <a:avLst/>
          </a:prstGeom>
        </p:spPr>
      </p:pic>
    </p:spTree>
    <p:extLst>
      <p:ext uri="{BB962C8B-B14F-4D97-AF65-F5344CB8AC3E}">
        <p14:creationId xmlns:p14="http://schemas.microsoft.com/office/powerpoint/2010/main" val="2903301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69A33D-F3EB-B370-AFE7-4D141B6186AE}"/>
              </a:ext>
            </a:extLst>
          </p:cNvPr>
          <p:cNvSpPr>
            <a:spLocks noGrp="1"/>
          </p:cNvSpPr>
          <p:nvPr>
            <p:ph type="body" sz="quarter" idx="10"/>
          </p:nvPr>
        </p:nvSpPr>
        <p:spPr/>
        <p:txBody>
          <a:bodyPr/>
          <a:lstStyle/>
          <a:p>
            <a:r>
              <a:rPr lang="en-US" dirty="0"/>
              <a:t>Inspiration from Physics</a:t>
            </a:r>
          </a:p>
          <a:p>
            <a:endParaRPr lang="en-US" dirty="0"/>
          </a:p>
        </p:txBody>
      </p:sp>
      <p:sp>
        <p:nvSpPr>
          <p:cNvPr id="3" name="Text Placeholder 2">
            <a:extLst>
              <a:ext uri="{FF2B5EF4-FFF2-40B4-BE49-F238E27FC236}">
                <a16:creationId xmlns:a16="http://schemas.microsoft.com/office/drawing/2014/main" id="{E45FAEA0-BA3F-1047-D642-A8F3B0358D28}"/>
              </a:ext>
            </a:extLst>
          </p:cNvPr>
          <p:cNvSpPr>
            <a:spLocks noGrp="1"/>
          </p:cNvSpPr>
          <p:nvPr>
            <p:ph type="body" sz="quarter" idx="11"/>
          </p:nvPr>
        </p:nvSpPr>
        <p:spPr/>
        <p:txBody>
          <a:bodyPr>
            <a:normAutofit fontScale="85000" lnSpcReduction="10000"/>
          </a:bodyPr>
          <a:lstStyle/>
          <a:p>
            <a:r>
              <a:rPr lang="en-US" dirty="0"/>
              <a:t>Regardless of where we place the initial milk drop, the end result is the same…</a:t>
            </a:r>
          </a:p>
        </p:txBody>
      </p:sp>
      <p:pic>
        <p:nvPicPr>
          <p:cNvPr id="5" name="Picture 4">
            <a:extLst>
              <a:ext uri="{FF2B5EF4-FFF2-40B4-BE49-F238E27FC236}">
                <a16:creationId xmlns:a16="http://schemas.microsoft.com/office/drawing/2014/main" id="{1B53C213-8C97-FF75-C283-142389AB5FCB}"/>
              </a:ext>
            </a:extLst>
          </p:cNvPr>
          <p:cNvPicPr>
            <a:picLocks noChangeAspect="1"/>
          </p:cNvPicPr>
          <p:nvPr/>
        </p:nvPicPr>
        <p:blipFill>
          <a:blip r:embed="rId2"/>
          <a:stretch>
            <a:fillRect/>
          </a:stretch>
        </p:blipFill>
        <p:spPr>
          <a:xfrm>
            <a:off x="2205459" y="1745437"/>
            <a:ext cx="7772400" cy="4560336"/>
          </a:xfrm>
          <a:prstGeom prst="rect">
            <a:avLst/>
          </a:prstGeom>
        </p:spPr>
      </p:pic>
    </p:spTree>
    <p:extLst>
      <p:ext uri="{BB962C8B-B14F-4D97-AF65-F5344CB8AC3E}">
        <p14:creationId xmlns:p14="http://schemas.microsoft.com/office/powerpoint/2010/main" val="1021848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0A3165-1308-B683-9B79-86385EDB1907}"/>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751387A6-E6F6-02FB-6481-31D8284A4CF2}"/>
              </a:ext>
            </a:extLst>
          </p:cNvPr>
          <p:cNvSpPr>
            <a:spLocks noGrp="1"/>
          </p:cNvSpPr>
          <p:nvPr>
            <p:ph type="body" sz="quarter" idx="11"/>
          </p:nvPr>
        </p:nvSpPr>
        <p:spPr/>
        <p:txBody>
          <a:bodyPr/>
          <a:lstStyle/>
          <a:p>
            <a:r>
              <a:rPr lang="en-US" dirty="0"/>
              <a:t>Coffee or pixels in an image…</a:t>
            </a:r>
          </a:p>
        </p:txBody>
      </p:sp>
      <p:pic>
        <p:nvPicPr>
          <p:cNvPr id="5" name="Picture 4">
            <a:extLst>
              <a:ext uri="{FF2B5EF4-FFF2-40B4-BE49-F238E27FC236}">
                <a16:creationId xmlns:a16="http://schemas.microsoft.com/office/drawing/2014/main" id="{0C4E3D46-C3A0-59E8-DFE2-E0EC68AB073F}"/>
              </a:ext>
            </a:extLst>
          </p:cNvPr>
          <p:cNvPicPr>
            <a:picLocks noChangeAspect="1"/>
          </p:cNvPicPr>
          <p:nvPr/>
        </p:nvPicPr>
        <p:blipFill>
          <a:blip r:embed="rId2"/>
          <a:stretch>
            <a:fillRect/>
          </a:stretch>
        </p:blipFill>
        <p:spPr>
          <a:xfrm>
            <a:off x="2205459" y="1585572"/>
            <a:ext cx="7772400" cy="5058760"/>
          </a:xfrm>
          <a:prstGeom prst="rect">
            <a:avLst/>
          </a:prstGeom>
        </p:spPr>
      </p:pic>
    </p:spTree>
    <p:extLst>
      <p:ext uri="{BB962C8B-B14F-4D97-AF65-F5344CB8AC3E}">
        <p14:creationId xmlns:p14="http://schemas.microsoft.com/office/powerpoint/2010/main" val="2839557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7913CB-30EE-21A3-C852-5B58828AAE02}"/>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2753EEEE-57F1-63CE-8E19-A3294E1FBB86}"/>
              </a:ext>
            </a:extLst>
          </p:cNvPr>
          <p:cNvSpPr>
            <a:spLocks noGrp="1"/>
          </p:cNvSpPr>
          <p:nvPr>
            <p:ph type="body" sz="quarter" idx="11"/>
          </p:nvPr>
        </p:nvSpPr>
        <p:spPr/>
        <p:txBody>
          <a:bodyPr/>
          <a:lstStyle/>
          <a:p>
            <a:r>
              <a:rPr lang="en-US" dirty="0"/>
              <a:t>This is great, but why does it help us…?</a:t>
            </a:r>
          </a:p>
        </p:txBody>
      </p:sp>
      <p:sp>
        <p:nvSpPr>
          <p:cNvPr id="4" name="Text Placeholder 3">
            <a:extLst>
              <a:ext uri="{FF2B5EF4-FFF2-40B4-BE49-F238E27FC236}">
                <a16:creationId xmlns:a16="http://schemas.microsoft.com/office/drawing/2014/main" id="{8FCCBA8D-6B54-6988-394A-00A8FB2CD874}"/>
              </a:ext>
            </a:extLst>
          </p:cNvPr>
          <p:cNvSpPr>
            <a:spLocks noGrp="1"/>
          </p:cNvSpPr>
          <p:nvPr>
            <p:ph type="body" sz="quarter" idx="12"/>
          </p:nvPr>
        </p:nvSpPr>
        <p:spPr/>
        <p:txBody>
          <a:bodyPr/>
          <a:lstStyle/>
          <a:p>
            <a:r>
              <a:rPr lang="en-US" dirty="0"/>
              <a:t>We saw with the cats and dogs, that it is difficult to sample from this distribution, because we cannot write down the equation of the distribution…</a:t>
            </a:r>
          </a:p>
          <a:p>
            <a:endParaRPr lang="en-US" dirty="0"/>
          </a:p>
          <a:p>
            <a:r>
              <a:rPr lang="en-US" dirty="0"/>
              <a:t>But we </a:t>
            </a:r>
            <a:r>
              <a:rPr lang="en-US" b="1" i="1" dirty="0"/>
              <a:t>can</a:t>
            </a:r>
            <a:r>
              <a:rPr lang="en-US" dirty="0"/>
              <a:t> sample from a Normal distribution very easily…</a:t>
            </a:r>
          </a:p>
        </p:txBody>
      </p:sp>
      <p:pic>
        <p:nvPicPr>
          <p:cNvPr id="5" name="Picture 4">
            <a:extLst>
              <a:ext uri="{FF2B5EF4-FFF2-40B4-BE49-F238E27FC236}">
                <a16:creationId xmlns:a16="http://schemas.microsoft.com/office/drawing/2014/main" id="{4E76E53E-4948-75FE-8DCB-3F52771036E3}"/>
              </a:ext>
            </a:extLst>
          </p:cNvPr>
          <p:cNvPicPr>
            <a:picLocks noChangeAspect="1"/>
          </p:cNvPicPr>
          <p:nvPr/>
        </p:nvPicPr>
        <p:blipFill>
          <a:blip r:embed="rId3"/>
          <a:stretch>
            <a:fillRect/>
          </a:stretch>
        </p:blipFill>
        <p:spPr>
          <a:xfrm>
            <a:off x="2205459" y="3549333"/>
            <a:ext cx="7772400" cy="2162659"/>
          </a:xfrm>
          <a:prstGeom prst="rect">
            <a:avLst/>
          </a:prstGeom>
        </p:spPr>
      </p:pic>
      <p:pic>
        <p:nvPicPr>
          <p:cNvPr id="6" name="Picture 5">
            <a:extLst>
              <a:ext uri="{FF2B5EF4-FFF2-40B4-BE49-F238E27FC236}">
                <a16:creationId xmlns:a16="http://schemas.microsoft.com/office/drawing/2014/main" id="{A2375AA0-9889-7132-4273-A029B7B944E3}"/>
              </a:ext>
            </a:extLst>
          </p:cNvPr>
          <p:cNvPicPr>
            <a:picLocks noChangeAspect="1"/>
          </p:cNvPicPr>
          <p:nvPr/>
        </p:nvPicPr>
        <p:blipFill>
          <a:blip r:embed="rId4"/>
          <a:stretch>
            <a:fillRect/>
          </a:stretch>
        </p:blipFill>
        <p:spPr>
          <a:xfrm>
            <a:off x="2214141" y="3289430"/>
            <a:ext cx="7772400" cy="1930848"/>
          </a:xfrm>
          <a:prstGeom prst="rect">
            <a:avLst/>
          </a:prstGeom>
        </p:spPr>
      </p:pic>
      <p:pic>
        <p:nvPicPr>
          <p:cNvPr id="7" name="Picture 6">
            <a:extLst>
              <a:ext uri="{FF2B5EF4-FFF2-40B4-BE49-F238E27FC236}">
                <a16:creationId xmlns:a16="http://schemas.microsoft.com/office/drawing/2014/main" id="{2D94A8CC-D373-BB57-C7D8-A1B37CD9DB49}"/>
              </a:ext>
            </a:extLst>
          </p:cNvPr>
          <p:cNvPicPr>
            <a:picLocks noChangeAspect="1"/>
          </p:cNvPicPr>
          <p:nvPr/>
        </p:nvPicPr>
        <p:blipFill>
          <a:blip r:embed="rId5"/>
          <a:stretch>
            <a:fillRect/>
          </a:stretch>
        </p:blipFill>
        <p:spPr>
          <a:xfrm>
            <a:off x="2222823" y="3211124"/>
            <a:ext cx="7772400" cy="1930848"/>
          </a:xfrm>
          <a:prstGeom prst="rect">
            <a:avLst/>
          </a:prstGeom>
        </p:spPr>
      </p:pic>
    </p:spTree>
    <p:extLst>
      <p:ext uri="{BB962C8B-B14F-4D97-AF65-F5344CB8AC3E}">
        <p14:creationId xmlns:p14="http://schemas.microsoft.com/office/powerpoint/2010/main" val="166715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CB43C0-332C-A931-DBB1-C29CB397AC1F}"/>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6F66A5B5-A120-2647-C89F-68CCE2EE1864}"/>
              </a:ext>
            </a:extLst>
          </p:cNvPr>
          <p:cNvSpPr>
            <a:spLocks noGrp="1"/>
          </p:cNvSpPr>
          <p:nvPr>
            <p:ph type="body" sz="quarter" idx="11"/>
          </p:nvPr>
        </p:nvSpPr>
        <p:spPr/>
        <p:txBody>
          <a:bodyPr/>
          <a:lstStyle/>
          <a:p>
            <a:r>
              <a:rPr lang="en-US" dirty="0"/>
              <a:t>Charge distributions</a:t>
            </a:r>
          </a:p>
        </p:txBody>
      </p:sp>
      <p:sp>
        <p:nvSpPr>
          <p:cNvPr id="4" name="Text Placeholder 3">
            <a:extLst>
              <a:ext uri="{FF2B5EF4-FFF2-40B4-BE49-F238E27FC236}">
                <a16:creationId xmlns:a16="http://schemas.microsoft.com/office/drawing/2014/main" id="{A2F848A4-CADB-8BA9-6BB3-0131B6152894}"/>
              </a:ext>
            </a:extLst>
          </p:cNvPr>
          <p:cNvSpPr>
            <a:spLocks noGrp="1"/>
          </p:cNvSpPr>
          <p:nvPr>
            <p:ph type="body" sz="quarter" idx="12"/>
          </p:nvPr>
        </p:nvSpPr>
        <p:spPr/>
        <p:txBody>
          <a:bodyPr/>
          <a:lstStyle/>
          <a:p>
            <a:r>
              <a:rPr lang="en-US" dirty="0"/>
              <a:t>Charge densities are objects that have different amounts of charge depending on where you are on the object.</a:t>
            </a:r>
          </a:p>
          <a:p>
            <a:r>
              <a:rPr lang="en-US" dirty="0"/>
              <a:t>High charge repels electrons strongly, low charge repels electrons weakly:</a:t>
            </a:r>
          </a:p>
        </p:txBody>
      </p:sp>
      <p:pic>
        <p:nvPicPr>
          <p:cNvPr id="5" name="Picture 4">
            <a:extLst>
              <a:ext uri="{FF2B5EF4-FFF2-40B4-BE49-F238E27FC236}">
                <a16:creationId xmlns:a16="http://schemas.microsoft.com/office/drawing/2014/main" id="{DE5F1A90-FC4F-3DC5-BF90-E7345F9F251D}"/>
              </a:ext>
            </a:extLst>
          </p:cNvPr>
          <p:cNvPicPr>
            <a:picLocks noChangeAspect="1"/>
          </p:cNvPicPr>
          <p:nvPr/>
        </p:nvPicPr>
        <p:blipFill>
          <a:blip r:embed="rId2"/>
          <a:stretch>
            <a:fillRect/>
          </a:stretch>
        </p:blipFill>
        <p:spPr>
          <a:xfrm>
            <a:off x="2205459" y="2971993"/>
            <a:ext cx="7772400" cy="3366757"/>
          </a:xfrm>
          <a:prstGeom prst="rect">
            <a:avLst/>
          </a:prstGeom>
        </p:spPr>
      </p:pic>
    </p:spTree>
    <p:extLst>
      <p:ext uri="{BB962C8B-B14F-4D97-AF65-F5344CB8AC3E}">
        <p14:creationId xmlns:p14="http://schemas.microsoft.com/office/powerpoint/2010/main" val="1391096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B55664-231E-7AE6-E4E4-E79C05B33685}"/>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51E425D8-F025-446E-6F1B-F2B8BB8E16A4}"/>
              </a:ext>
            </a:extLst>
          </p:cNvPr>
          <p:cNvSpPr>
            <a:spLocks noGrp="1"/>
          </p:cNvSpPr>
          <p:nvPr>
            <p:ph type="body" sz="quarter" idx="11"/>
          </p:nvPr>
        </p:nvSpPr>
        <p:spPr/>
        <p:txBody>
          <a:bodyPr/>
          <a:lstStyle/>
          <a:p>
            <a:r>
              <a:rPr lang="en-US" dirty="0"/>
              <a:t>Charge distributions</a:t>
            </a:r>
          </a:p>
        </p:txBody>
      </p:sp>
      <p:sp>
        <p:nvSpPr>
          <p:cNvPr id="4" name="Text Placeholder 3">
            <a:extLst>
              <a:ext uri="{FF2B5EF4-FFF2-40B4-BE49-F238E27FC236}">
                <a16:creationId xmlns:a16="http://schemas.microsoft.com/office/drawing/2014/main" id="{6622A3F7-4968-A5FE-DDC7-3257C74094DC}"/>
              </a:ext>
            </a:extLst>
          </p:cNvPr>
          <p:cNvSpPr>
            <a:spLocks noGrp="1"/>
          </p:cNvSpPr>
          <p:nvPr>
            <p:ph type="body" sz="quarter" idx="12"/>
          </p:nvPr>
        </p:nvSpPr>
        <p:spPr/>
        <p:txBody>
          <a:bodyPr/>
          <a:lstStyle/>
          <a:p>
            <a:r>
              <a:rPr lang="en-US" dirty="0"/>
              <a:t>If we plot the distribution in the previous slide, we get a Gaussian distribution (roughly)</a:t>
            </a:r>
          </a:p>
        </p:txBody>
      </p:sp>
      <p:pic>
        <p:nvPicPr>
          <p:cNvPr id="5" name="Picture 4">
            <a:extLst>
              <a:ext uri="{FF2B5EF4-FFF2-40B4-BE49-F238E27FC236}">
                <a16:creationId xmlns:a16="http://schemas.microsoft.com/office/drawing/2014/main" id="{30119055-50C6-D78C-89AF-4BE8286A506C}"/>
              </a:ext>
            </a:extLst>
          </p:cNvPr>
          <p:cNvPicPr>
            <a:picLocks noChangeAspect="1"/>
          </p:cNvPicPr>
          <p:nvPr/>
        </p:nvPicPr>
        <p:blipFill>
          <a:blip r:embed="rId2"/>
          <a:stretch>
            <a:fillRect/>
          </a:stretch>
        </p:blipFill>
        <p:spPr>
          <a:xfrm>
            <a:off x="2205459" y="2408012"/>
            <a:ext cx="7772400" cy="3303980"/>
          </a:xfrm>
          <a:prstGeom prst="rect">
            <a:avLst/>
          </a:prstGeom>
        </p:spPr>
      </p:pic>
    </p:spTree>
    <p:extLst>
      <p:ext uri="{BB962C8B-B14F-4D97-AF65-F5344CB8AC3E}">
        <p14:creationId xmlns:p14="http://schemas.microsoft.com/office/powerpoint/2010/main" val="3732334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84929D-59F5-0391-A6DE-11B165035919}"/>
              </a:ext>
            </a:extLst>
          </p:cNvPr>
          <p:cNvSpPr>
            <a:spLocks noGrp="1"/>
          </p:cNvSpPr>
          <p:nvPr>
            <p:ph type="body" sz="quarter" idx="10"/>
          </p:nvPr>
        </p:nvSpPr>
        <p:spPr/>
        <p:txBody>
          <a:bodyPr/>
          <a:lstStyle/>
          <a:p>
            <a:r>
              <a:rPr lang="en-US" dirty="0"/>
              <a:t>Inspiration from Physics</a:t>
            </a:r>
          </a:p>
          <a:p>
            <a:endParaRPr lang="en-US" dirty="0"/>
          </a:p>
        </p:txBody>
      </p:sp>
      <p:sp>
        <p:nvSpPr>
          <p:cNvPr id="3" name="Text Placeholder 2">
            <a:extLst>
              <a:ext uri="{FF2B5EF4-FFF2-40B4-BE49-F238E27FC236}">
                <a16:creationId xmlns:a16="http://schemas.microsoft.com/office/drawing/2014/main" id="{041A1AFD-E1A0-03D2-6E47-803C352A2004}"/>
              </a:ext>
            </a:extLst>
          </p:cNvPr>
          <p:cNvSpPr>
            <a:spLocks noGrp="1"/>
          </p:cNvSpPr>
          <p:nvPr>
            <p:ph type="body" sz="quarter" idx="11"/>
          </p:nvPr>
        </p:nvSpPr>
        <p:spPr/>
        <p:txBody>
          <a:bodyPr/>
          <a:lstStyle/>
          <a:p>
            <a:r>
              <a:rPr lang="en-US" dirty="0"/>
              <a:t>Probability distributions</a:t>
            </a:r>
          </a:p>
        </p:txBody>
      </p:sp>
      <p:sp>
        <p:nvSpPr>
          <p:cNvPr id="4" name="Text Placeholder 3">
            <a:extLst>
              <a:ext uri="{FF2B5EF4-FFF2-40B4-BE49-F238E27FC236}">
                <a16:creationId xmlns:a16="http://schemas.microsoft.com/office/drawing/2014/main" id="{1DCE2F74-6E09-EBC1-462D-570EE5239DD0}"/>
              </a:ext>
            </a:extLst>
          </p:cNvPr>
          <p:cNvSpPr>
            <a:spLocks noGrp="1"/>
          </p:cNvSpPr>
          <p:nvPr>
            <p:ph type="body" sz="quarter" idx="12"/>
          </p:nvPr>
        </p:nvSpPr>
        <p:spPr/>
        <p:txBody>
          <a:bodyPr/>
          <a:lstStyle/>
          <a:p>
            <a:r>
              <a:rPr lang="en-US" dirty="0"/>
              <a:t>Instead of charge density, we can look at how likely the value of something is</a:t>
            </a:r>
          </a:p>
          <a:p>
            <a:r>
              <a:rPr lang="en-US" dirty="0"/>
              <a:t>This probability density distribution shows the height of human males:</a:t>
            </a:r>
          </a:p>
        </p:txBody>
      </p:sp>
      <p:pic>
        <p:nvPicPr>
          <p:cNvPr id="5" name="Picture 4">
            <a:extLst>
              <a:ext uri="{FF2B5EF4-FFF2-40B4-BE49-F238E27FC236}">
                <a16:creationId xmlns:a16="http://schemas.microsoft.com/office/drawing/2014/main" id="{4FFDC192-2A36-E9EA-676A-79815CB05E34}"/>
              </a:ext>
            </a:extLst>
          </p:cNvPr>
          <p:cNvPicPr>
            <a:picLocks noChangeAspect="1"/>
          </p:cNvPicPr>
          <p:nvPr/>
        </p:nvPicPr>
        <p:blipFill>
          <a:blip r:embed="rId2"/>
          <a:stretch>
            <a:fillRect/>
          </a:stretch>
        </p:blipFill>
        <p:spPr>
          <a:xfrm>
            <a:off x="2205459" y="2964932"/>
            <a:ext cx="7772400" cy="2747060"/>
          </a:xfrm>
          <a:prstGeom prst="rect">
            <a:avLst/>
          </a:prstGeom>
        </p:spPr>
      </p:pic>
    </p:spTree>
    <p:extLst>
      <p:ext uri="{BB962C8B-B14F-4D97-AF65-F5344CB8AC3E}">
        <p14:creationId xmlns:p14="http://schemas.microsoft.com/office/powerpoint/2010/main" val="4186227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10C561-3D9B-93B3-91D4-56A109B39C8E}"/>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57B281DD-414E-476B-C888-49F329419653}"/>
              </a:ext>
            </a:extLst>
          </p:cNvPr>
          <p:cNvSpPr>
            <a:spLocks noGrp="1"/>
          </p:cNvSpPr>
          <p:nvPr>
            <p:ph type="body" sz="quarter" idx="11"/>
          </p:nvPr>
        </p:nvSpPr>
        <p:spPr/>
        <p:txBody>
          <a:bodyPr/>
          <a:lstStyle/>
          <a:p>
            <a:r>
              <a:rPr lang="en-US" dirty="0"/>
              <a:t>Generating new data</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6A8855A7-F94D-DC1B-DF7D-DD29FB55D858}"/>
                  </a:ext>
                </a:extLst>
              </p:cNvPr>
              <p:cNvSpPr>
                <a:spLocks noGrp="1"/>
              </p:cNvSpPr>
              <p:nvPr>
                <p:ph type="body" sz="quarter" idx="12"/>
              </p:nvPr>
            </p:nvSpPr>
            <p:spPr/>
            <p:txBody>
              <a:bodyPr/>
              <a:lstStyle/>
              <a:p>
                <a:r>
                  <a:rPr lang="en-US" dirty="0"/>
                  <a:t>Suppose now we want to generate new examples</a:t>
                </a:r>
              </a:p>
              <a:p>
                <a:r>
                  <a:rPr lang="en-US" dirty="0"/>
                  <a:t>One idea might be to just draw randomly from this distribution.</a:t>
                </a:r>
              </a:p>
              <a:p>
                <a:r>
                  <a:rPr lang="en-US" dirty="0"/>
                  <a:t>If the distribution is simple (such as a Gaussian), this is easy because we can write down the exact form of the distribution:</a:t>
                </a:r>
              </a:p>
              <a:p>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𝜎</m:t>
                          </m:r>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2</m:t>
                              </m:r>
                              <m:r>
                                <a:rPr lang="en-GB" b="0" i="1" smtClean="0">
                                  <a:latin typeface="Cambria Math" panose="02040503050406030204" pitchFamily="18" charset="0"/>
                                </a:rPr>
                                <m:t>𝜋</m:t>
                              </m:r>
                            </m:e>
                          </m:rad>
                        </m:den>
                      </m:f>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𝜇</m:t>
                                      </m:r>
                                    </m:num>
                                    <m:den>
                                      <m:r>
                                        <a:rPr lang="en-GB" b="0" i="1" smtClean="0">
                                          <a:latin typeface="Cambria Math" panose="02040503050406030204" pitchFamily="18" charset="0"/>
                                        </a:rPr>
                                        <m:t>𝜎</m:t>
                                      </m:r>
                                    </m:den>
                                  </m:f>
                                </m:e>
                              </m:d>
                            </m:e>
                            <m:sup>
                              <m:r>
                                <a:rPr lang="en-GB" b="0" i="1" smtClean="0">
                                  <a:latin typeface="Cambria Math" panose="02040503050406030204" pitchFamily="18" charset="0"/>
                                </a:rPr>
                                <m:t>2</m:t>
                              </m:r>
                            </m:sup>
                          </m:sSup>
                        </m:sup>
                      </m:sSup>
                    </m:oMath>
                  </m:oMathPara>
                </a14:m>
                <a:endParaRPr lang="en-US" dirty="0"/>
              </a:p>
              <a:p>
                <a:endParaRPr lang="en-US" dirty="0"/>
              </a:p>
              <a:p>
                <a:r>
                  <a:rPr lang="en-US" dirty="0"/>
                  <a:t>So if we know the mean, </a:t>
                </a:r>
                <a14:m>
                  <m:oMath xmlns:m="http://schemas.openxmlformats.org/officeDocument/2006/math">
                    <m:r>
                      <a:rPr lang="en-GB" b="0" i="1" smtClean="0">
                        <a:latin typeface="Cambria Math" panose="02040503050406030204" pitchFamily="18" charset="0"/>
                      </a:rPr>
                      <m:t>𝜇</m:t>
                    </m:r>
                  </m:oMath>
                </a14:m>
                <a:r>
                  <a:rPr lang="en-US" dirty="0"/>
                  <a:t>, and the standard deviation, </a:t>
                </a:r>
                <a14:m>
                  <m:oMath xmlns:m="http://schemas.openxmlformats.org/officeDocument/2006/math">
                    <m:r>
                      <a:rPr lang="en-GB" b="0" i="1" smtClean="0">
                        <a:latin typeface="Cambria Math" panose="02040503050406030204" pitchFamily="18" charset="0"/>
                      </a:rPr>
                      <m:t>𝜎</m:t>
                    </m:r>
                  </m:oMath>
                </a14:m>
                <a:r>
                  <a:rPr lang="en-US" dirty="0"/>
                  <a:t>, then we can use some well-known (and very fast) algorithms for drawing from this distribution.</a:t>
                </a:r>
              </a:p>
            </p:txBody>
          </p:sp>
        </mc:Choice>
        <mc:Fallback xmlns="">
          <p:sp>
            <p:nvSpPr>
              <p:cNvPr id="4" name="Text Placeholder 3">
                <a:extLst>
                  <a:ext uri="{FF2B5EF4-FFF2-40B4-BE49-F238E27FC236}">
                    <a16:creationId xmlns:a16="http://schemas.microsoft.com/office/drawing/2014/main" id="{6A8855A7-F94D-DC1B-DF7D-DD29FB55D858}"/>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4" t="-949"/>
                </a:stretch>
              </a:blipFill>
            </p:spPr>
            <p:txBody>
              <a:bodyPr/>
              <a:lstStyle/>
              <a:p>
                <a:r>
                  <a:rPr lang="en-US">
                    <a:noFill/>
                  </a:rPr>
                  <a:t> </a:t>
                </a:r>
              </a:p>
            </p:txBody>
          </p:sp>
        </mc:Fallback>
      </mc:AlternateContent>
    </p:spTree>
    <p:extLst>
      <p:ext uri="{BB962C8B-B14F-4D97-AF65-F5344CB8AC3E}">
        <p14:creationId xmlns:p14="http://schemas.microsoft.com/office/powerpoint/2010/main" val="1032888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649DAE-8200-9793-E94E-40B9EC2DBD6C}"/>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7A0E2E72-02EA-B709-262E-19744D1C9BEF}"/>
              </a:ext>
            </a:extLst>
          </p:cNvPr>
          <p:cNvSpPr>
            <a:spLocks noGrp="1"/>
          </p:cNvSpPr>
          <p:nvPr>
            <p:ph type="body" sz="quarter" idx="11"/>
          </p:nvPr>
        </p:nvSpPr>
        <p:spPr/>
        <p:txBody>
          <a:bodyPr/>
          <a:lstStyle/>
          <a:p>
            <a:r>
              <a:rPr lang="en-US" dirty="0"/>
              <a:t>The training data</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1BF3D10B-A49B-2A7A-705C-5DB7CD5DD6B8}"/>
                  </a:ext>
                </a:extLst>
              </p:cNvPr>
              <p:cNvSpPr>
                <a:spLocks noGrp="1"/>
              </p:cNvSpPr>
              <p:nvPr>
                <p:ph type="body" sz="quarter" idx="12"/>
              </p:nvPr>
            </p:nvSpPr>
            <p:spPr/>
            <p:txBody>
              <a:bodyPr/>
              <a:lstStyle/>
              <a:p>
                <a:r>
                  <a:rPr lang="en-US" dirty="0"/>
                  <a:t>In our previous example, we gathered the heights of people and plotted the distribution.</a:t>
                </a:r>
              </a:p>
              <a:p>
                <a:r>
                  <a:rPr lang="en-US" dirty="0"/>
                  <a:t>In doing so, we also calculated the mean and standard deviation.</a:t>
                </a:r>
              </a:p>
              <a:p>
                <a:r>
                  <a:rPr lang="en-US" dirty="0"/>
                  <a:t>Our “model” can therefore be captured by only two pieces of information: </a:t>
                </a:r>
                <a14:m>
                  <m:oMath xmlns:m="http://schemas.openxmlformats.org/officeDocument/2006/math">
                    <m:r>
                      <a:rPr lang="en-GB" b="0" i="1" smtClean="0">
                        <a:latin typeface="Cambria Math" panose="02040503050406030204" pitchFamily="18" charset="0"/>
                      </a:rPr>
                      <m:t>𝜇</m:t>
                    </m:r>
                  </m:oMath>
                </a14:m>
                <a:r>
                  <a:rPr lang="en-US" dirty="0"/>
                  <a:t> and </a:t>
                </a:r>
                <a14:m>
                  <m:oMath xmlns:m="http://schemas.openxmlformats.org/officeDocument/2006/math">
                    <m:r>
                      <a:rPr lang="en-GB" b="0" i="1" smtClean="0">
                        <a:latin typeface="Cambria Math" panose="02040503050406030204" pitchFamily="18" charset="0"/>
                      </a:rPr>
                      <m:t>𝜎</m:t>
                    </m:r>
                  </m:oMath>
                </a14:m>
                <a:r>
                  <a:rPr lang="en-US" dirty="0"/>
                  <a:t>.</a:t>
                </a:r>
              </a:p>
              <a:p>
                <a:r>
                  <a:rPr lang="en-US" dirty="0"/>
                  <a:t>This gathered data was the “training data”.</a:t>
                </a:r>
              </a:p>
              <a:p>
                <a:r>
                  <a:rPr lang="en-US" dirty="0"/>
                  <a:t>We fit a model to this data.</a:t>
                </a:r>
              </a:p>
              <a:p>
                <a:r>
                  <a:rPr lang="en-US" dirty="0"/>
                  <a:t>We can use this model to generate new examples of heights.</a:t>
                </a:r>
              </a:p>
              <a:p>
                <a:endParaRPr lang="en-US" dirty="0"/>
              </a:p>
              <a:p>
                <a:pPr marL="0" indent="0">
                  <a:buNone/>
                </a:pPr>
                <a:r>
                  <a:rPr lang="en-US" dirty="0"/>
                  <a:t>But what if the distributions are more complicated…</a:t>
                </a:r>
              </a:p>
            </p:txBody>
          </p:sp>
        </mc:Choice>
        <mc:Fallback xmlns="">
          <p:sp>
            <p:nvSpPr>
              <p:cNvPr id="4" name="Text Placeholder 3">
                <a:extLst>
                  <a:ext uri="{FF2B5EF4-FFF2-40B4-BE49-F238E27FC236}">
                    <a16:creationId xmlns:a16="http://schemas.microsoft.com/office/drawing/2014/main" id="{1BF3D10B-A49B-2A7A-705C-5DB7CD5DD6B8}"/>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454" t="-949"/>
                </a:stretch>
              </a:blipFill>
            </p:spPr>
            <p:txBody>
              <a:bodyPr/>
              <a:lstStyle/>
              <a:p>
                <a:r>
                  <a:rPr lang="en-US">
                    <a:noFill/>
                  </a:rPr>
                  <a:t> </a:t>
                </a:r>
              </a:p>
            </p:txBody>
          </p:sp>
        </mc:Fallback>
      </mc:AlternateContent>
    </p:spTree>
    <p:extLst>
      <p:ext uri="{BB962C8B-B14F-4D97-AF65-F5344CB8AC3E}">
        <p14:creationId xmlns:p14="http://schemas.microsoft.com/office/powerpoint/2010/main" val="206617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7813D1-85D5-5200-2D89-0D8B62760319}"/>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AB62C377-7B78-4841-0BD3-6E210BC2F496}"/>
              </a:ext>
            </a:extLst>
          </p:cNvPr>
          <p:cNvSpPr>
            <a:spLocks noGrp="1"/>
          </p:cNvSpPr>
          <p:nvPr>
            <p:ph type="body" sz="quarter" idx="11"/>
          </p:nvPr>
        </p:nvSpPr>
        <p:spPr/>
        <p:txBody>
          <a:bodyPr/>
          <a:lstStyle/>
          <a:p>
            <a:r>
              <a:rPr lang="en-US" dirty="0"/>
              <a:t>More complicated distributions</a:t>
            </a:r>
          </a:p>
        </p:txBody>
      </p:sp>
      <p:sp>
        <p:nvSpPr>
          <p:cNvPr id="4" name="Text Placeholder 3">
            <a:extLst>
              <a:ext uri="{FF2B5EF4-FFF2-40B4-BE49-F238E27FC236}">
                <a16:creationId xmlns:a16="http://schemas.microsoft.com/office/drawing/2014/main" id="{2B2D5148-6D73-A896-FD05-E55982FC7ED5}"/>
              </a:ext>
            </a:extLst>
          </p:cNvPr>
          <p:cNvSpPr>
            <a:spLocks noGrp="1"/>
          </p:cNvSpPr>
          <p:nvPr>
            <p:ph type="body" sz="quarter" idx="12"/>
          </p:nvPr>
        </p:nvSpPr>
        <p:spPr>
          <a:xfrm>
            <a:off x="503659" y="1867010"/>
            <a:ext cx="4864407" cy="3994529"/>
          </a:xfrm>
        </p:spPr>
        <p:txBody>
          <a:bodyPr/>
          <a:lstStyle/>
          <a:p>
            <a:r>
              <a:rPr lang="en-US" dirty="0"/>
              <a:t>Here is a plot of the height and weight distributions of cats and dogs</a:t>
            </a:r>
          </a:p>
          <a:p>
            <a:endParaRPr lang="en-US" dirty="0"/>
          </a:p>
          <a:p>
            <a:r>
              <a:rPr lang="en-US" dirty="0"/>
              <a:t>Cats are typically smaller and lighter than dogs</a:t>
            </a:r>
          </a:p>
          <a:p>
            <a:endParaRPr lang="en-US" dirty="0"/>
          </a:p>
          <a:p>
            <a:r>
              <a:rPr lang="en-US" dirty="0"/>
              <a:t>We don’t really see much variety in the size and shapes of cat, but dogs can vary quite a lot!</a:t>
            </a:r>
          </a:p>
        </p:txBody>
      </p:sp>
      <p:pic>
        <p:nvPicPr>
          <p:cNvPr id="5" name="Picture 4">
            <a:extLst>
              <a:ext uri="{FF2B5EF4-FFF2-40B4-BE49-F238E27FC236}">
                <a16:creationId xmlns:a16="http://schemas.microsoft.com/office/drawing/2014/main" id="{73D9F4C4-07BF-BA1B-5D19-41CFB977D945}"/>
              </a:ext>
            </a:extLst>
          </p:cNvPr>
          <p:cNvPicPr>
            <a:picLocks noChangeAspect="1"/>
          </p:cNvPicPr>
          <p:nvPr/>
        </p:nvPicPr>
        <p:blipFill>
          <a:blip r:embed="rId2"/>
          <a:stretch>
            <a:fillRect/>
          </a:stretch>
        </p:blipFill>
        <p:spPr>
          <a:xfrm>
            <a:off x="5794410" y="1146008"/>
            <a:ext cx="5974455" cy="4565984"/>
          </a:xfrm>
          <a:prstGeom prst="rect">
            <a:avLst/>
          </a:prstGeom>
        </p:spPr>
      </p:pic>
    </p:spTree>
    <p:extLst>
      <p:ext uri="{BB962C8B-B14F-4D97-AF65-F5344CB8AC3E}">
        <p14:creationId xmlns:p14="http://schemas.microsoft.com/office/powerpoint/2010/main" val="1145861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56EEE7-1EEF-97A7-2B6B-9B2A7F16928B}"/>
              </a:ext>
            </a:extLst>
          </p:cNvPr>
          <p:cNvSpPr>
            <a:spLocks noGrp="1"/>
          </p:cNvSpPr>
          <p:nvPr>
            <p:ph type="body" sz="quarter" idx="10"/>
          </p:nvPr>
        </p:nvSpPr>
        <p:spPr/>
        <p:txBody>
          <a:bodyPr/>
          <a:lstStyle/>
          <a:p>
            <a:r>
              <a:rPr lang="en-US" dirty="0"/>
              <a:t>Inspiration from Physics</a:t>
            </a:r>
          </a:p>
          <a:p>
            <a:endParaRPr lang="en-US" dirty="0"/>
          </a:p>
        </p:txBody>
      </p:sp>
      <p:sp>
        <p:nvSpPr>
          <p:cNvPr id="3" name="Text Placeholder 2">
            <a:extLst>
              <a:ext uri="{FF2B5EF4-FFF2-40B4-BE49-F238E27FC236}">
                <a16:creationId xmlns:a16="http://schemas.microsoft.com/office/drawing/2014/main" id="{B5AC14D9-D8F0-4A7E-26C4-F0990F404A6B}"/>
              </a:ext>
            </a:extLst>
          </p:cNvPr>
          <p:cNvSpPr>
            <a:spLocks noGrp="1"/>
          </p:cNvSpPr>
          <p:nvPr>
            <p:ph type="body" sz="quarter" idx="11"/>
          </p:nvPr>
        </p:nvSpPr>
        <p:spPr/>
        <p:txBody>
          <a:bodyPr/>
          <a:lstStyle/>
          <a:p>
            <a:r>
              <a:rPr lang="en-US" dirty="0"/>
              <a:t>More complicated distributions</a:t>
            </a:r>
          </a:p>
        </p:txBody>
      </p:sp>
      <p:sp>
        <p:nvSpPr>
          <p:cNvPr id="4" name="Text Placeholder 3">
            <a:extLst>
              <a:ext uri="{FF2B5EF4-FFF2-40B4-BE49-F238E27FC236}">
                <a16:creationId xmlns:a16="http://schemas.microsoft.com/office/drawing/2014/main" id="{29B1E653-D6A1-FCB3-2C87-C6F313C9E742}"/>
              </a:ext>
            </a:extLst>
          </p:cNvPr>
          <p:cNvSpPr>
            <a:spLocks noGrp="1"/>
          </p:cNvSpPr>
          <p:nvPr>
            <p:ph type="body" sz="quarter" idx="12"/>
          </p:nvPr>
        </p:nvSpPr>
        <p:spPr>
          <a:xfrm>
            <a:off x="503659" y="1867010"/>
            <a:ext cx="3820915" cy="3994529"/>
          </a:xfrm>
        </p:spPr>
        <p:txBody>
          <a:bodyPr/>
          <a:lstStyle/>
          <a:p>
            <a:r>
              <a:rPr lang="en-US" dirty="0"/>
              <a:t>But how am I supposed to write down the equation to this distribution!</a:t>
            </a:r>
          </a:p>
          <a:p>
            <a:r>
              <a:rPr lang="en-US" dirty="0"/>
              <a:t>I could guess, and say that it looks like a mixture of two Gaussians.</a:t>
            </a:r>
          </a:p>
          <a:p>
            <a:r>
              <a:rPr lang="en-US" dirty="0"/>
              <a:t>But what about when we step into higher dimensions and I can’t physically look at the distribution of the data…?</a:t>
            </a:r>
          </a:p>
          <a:p>
            <a:pPr marL="0" indent="0">
              <a:buNone/>
            </a:pPr>
            <a:endParaRPr lang="en-US" dirty="0"/>
          </a:p>
        </p:txBody>
      </p:sp>
      <p:pic>
        <p:nvPicPr>
          <p:cNvPr id="5" name="Picture 4">
            <a:extLst>
              <a:ext uri="{FF2B5EF4-FFF2-40B4-BE49-F238E27FC236}">
                <a16:creationId xmlns:a16="http://schemas.microsoft.com/office/drawing/2014/main" id="{69E936DB-61BC-CA25-7FFE-194866D7A633}"/>
              </a:ext>
            </a:extLst>
          </p:cNvPr>
          <p:cNvPicPr>
            <a:picLocks noChangeAspect="1"/>
          </p:cNvPicPr>
          <p:nvPr/>
        </p:nvPicPr>
        <p:blipFill>
          <a:blip r:embed="rId3"/>
          <a:stretch>
            <a:fillRect/>
          </a:stretch>
        </p:blipFill>
        <p:spPr>
          <a:xfrm>
            <a:off x="4526944" y="1205857"/>
            <a:ext cx="7152715" cy="4655682"/>
          </a:xfrm>
          <a:prstGeom prst="rect">
            <a:avLst/>
          </a:prstGeom>
        </p:spPr>
      </p:pic>
    </p:spTree>
    <p:extLst>
      <p:ext uri="{BB962C8B-B14F-4D97-AF65-F5344CB8AC3E}">
        <p14:creationId xmlns:p14="http://schemas.microsoft.com/office/powerpoint/2010/main" val="2775516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56E8DC-649A-1512-1A27-98190A7009BD}"/>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805E0AB7-6C28-6C15-1A1D-05279C56F977}"/>
              </a:ext>
            </a:extLst>
          </p:cNvPr>
          <p:cNvSpPr>
            <a:spLocks noGrp="1"/>
          </p:cNvSpPr>
          <p:nvPr>
            <p:ph type="body" sz="quarter" idx="11"/>
          </p:nvPr>
        </p:nvSpPr>
        <p:spPr/>
        <p:txBody>
          <a:bodyPr/>
          <a:lstStyle/>
          <a:p>
            <a:r>
              <a:rPr lang="en-US" dirty="0"/>
              <a:t>Let’s revisit the idea of data as a charge distribution…</a:t>
            </a:r>
          </a:p>
        </p:txBody>
      </p:sp>
      <p:sp>
        <p:nvSpPr>
          <p:cNvPr id="4" name="Text Placeholder 3">
            <a:extLst>
              <a:ext uri="{FF2B5EF4-FFF2-40B4-BE49-F238E27FC236}">
                <a16:creationId xmlns:a16="http://schemas.microsoft.com/office/drawing/2014/main" id="{25D86167-DAC9-A8E3-E16E-960EFEFB290A}"/>
              </a:ext>
            </a:extLst>
          </p:cNvPr>
          <p:cNvSpPr>
            <a:spLocks noGrp="1"/>
          </p:cNvSpPr>
          <p:nvPr>
            <p:ph type="body" sz="quarter" idx="12"/>
          </p:nvPr>
        </p:nvSpPr>
        <p:spPr/>
        <p:txBody>
          <a:bodyPr/>
          <a:lstStyle/>
          <a:p>
            <a:r>
              <a:rPr lang="en-US" dirty="0"/>
              <a:t>We have a complicated probability distribution</a:t>
            </a:r>
          </a:p>
          <a:p>
            <a:r>
              <a:rPr lang="en-US" dirty="0"/>
              <a:t>Let’s now imagine that this is a charge distribution instead</a:t>
            </a:r>
          </a:p>
          <a:p>
            <a:r>
              <a:rPr lang="en-US" dirty="0"/>
              <a:t>Areas of high charge are strongly repellent</a:t>
            </a:r>
          </a:p>
          <a:p>
            <a:r>
              <a:rPr lang="en-US" dirty="0"/>
              <a:t>This will cause the distribution to “repel itself” and spread out</a:t>
            </a:r>
          </a:p>
          <a:p>
            <a:r>
              <a:rPr lang="en-US" dirty="0"/>
              <a:t>As we let this happen for a very long time, it will be very difficult to make out any structure</a:t>
            </a:r>
          </a:p>
          <a:p>
            <a:endParaRPr lang="en-US" dirty="0"/>
          </a:p>
          <a:p>
            <a:r>
              <a:rPr lang="en-US" dirty="0"/>
              <a:t>Here is an example:</a:t>
            </a:r>
          </a:p>
        </p:txBody>
      </p:sp>
    </p:spTree>
    <p:extLst>
      <p:ext uri="{BB962C8B-B14F-4D97-AF65-F5344CB8AC3E}">
        <p14:creationId xmlns:p14="http://schemas.microsoft.com/office/powerpoint/2010/main" val="2571960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688</Words>
  <Application>Microsoft Macintosh PowerPoint</Application>
  <PresentationFormat>Widescreen</PresentationFormat>
  <Paragraphs>82</Paragraphs>
  <Slides>15</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Aptos</vt:lpstr>
      <vt:lpstr>Aptos Display</vt:lpstr>
      <vt:lpstr>Arial</vt:lpstr>
      <vt:lpstr>Avenir Book</vt:lpstr>
      <vt:lpstr>Avenir Heavy</vt:lpstr>
      <vt:lpstr>Cambria Math</vt:lpstr>
      <vt:lpstr>Courier New</vt:lpstr>
      <vt:lpstr>Helvetica</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Daniels</dc:creator>
  <cp:lastModifiedBy>Ryan Daniels</cp:lastModifiedBy>
  <cp:revision>1</cp:revision>
  <dcterms:created xsi:type="dcterms:W3CDTF">2024-06-18T10:06:55Z</dcterms:created>
  <dcterms:modified xsi:type="dcterms:W3CDTF">2024-06-18T10:08:51Z</dcterms:modified>
</cp:coreProperties>
</file>